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355" r:id="rId5"/>
    <p:sldId id="333" r:id="rId6"/>
    <p:sldId id="332" r:id="rId7"/>
    <p:sldId id="359" r:id="rId8"/>
    <p:sldId id="360" r:id="rId9"/>
    <p:sldId id="330" r:id="rId10"/>
    <p:sldId id="329" r:id="rId11"/>
    <p:sldId id="356" r:id="rId12"/>
    <p:sldId id="260" r:id="rId13"/>
    <p:sldId id="302" r:id="rId14"/>
    <p:sldId id="303" r:id="rId15"/>
    <p:sldId id="304" r:id="rId16"/>
    <p:sldId id="305" r:id="rId17"/>
    <p:sldId id="306" r:id="rId18"/>
    <p:sldId id="331" r:id="rId19"/>
    <p:sldId id="361" r:id="rId20"/>
    <p:sldId id="362" r:id="rId21"/>
    <p:sldId id="364" r:id="rId22"/>
    <p:sldId id="277" r:id="rId23"/>
    <p:sldId id="263" r:id="rId24"/>
    <p:sldId id="283" r:id="rId25"/>
    <p:sldId id="284" r:id="rId26"/>
    <p:sldId id="285" r:id="rId27"/>
    <p:sldId id="289" r:id="rId28"/>
    <p:sldId id="287" r:id="rId29"/>
    <p:sldId id="290" r:id="rId30"/>
    <p:sldId id="318" r:id="rId31"/>
    <p:sldId id="319" r:id="rId32"/>
    <p:sldId id="320" r:id="rId33"/>
    <p:sldId id="321" r:id="rId34"/>
    <p:sldId id="334" r:id="rId35"/>
    <p:sldId id="322" r:id="rId36"/>
    <p:sldId id="323" r:id="rId37"/>
    <p:sldId id="324" r:id="rId38"/>
    <p:sldId id="325" r:id="rId39"/>
    <p:sldId id="326" r:id="rId40"/>
    <p:sldId id="327" r:id="rId41"/>
    <p:sldId id="335" r:id="rId42"/>
    <p:sldId id="336" r:id="rId43"/>
    <p:sldId id="337" r:id="rId44"/>
    <p:sldId id="338" r:id="rId45"/>
    <p:sldId id="343" r:id="rId46"/>
    <p:sldId id="358" r:id="rId47"/>
    <p:sldId id="344" r:id="rId48"/>
    <p:sldId id="345" r:id="rId49"/>
    <p:sldId id="341" r:id="rId50"/>
    <p:sldId id="352" r:id="rId51"/>
    <p:sldId id="357" r:id="rId52"/>
    <p:sldId id="353" r:id="rId53"/>
    <p:sldId id="268" r:id="rId54"/>
    <p:sldId id="269" r:id="rId55"/>
    <p:sldId id="270" r:id="rId56"/>
    <p:sldId id="272" r:id="rId57"/>
  </p:sldIdLst>
  <p:sldSz cx="9144000" cy="6858000" type="screen4x3"/>
  <p:notesSz cx="6858000" cy="92964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5" autoAdjust="0"/>
  </p:normalViewPr>
  <p:slideViewPr>
    <p:cSldViewPr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3D87-9E59-46E9-B2C8-5B950D2D599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67A2-B114-45FF-992C-8FF8E2A97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5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313" y="4205514"/>
            <a:ext cx="6429376" cy="4393656"/>
          </a:xfrm>
        </p:spPr>
        <p:txBody>
          <a:bodyPr>
            <a:noAutofit/>
          </a:bodyPr>
          <a:lstStyle/>
          <a:p>
            <a:pPr algn="l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A38B-C40C-4F32-9824-306A5C3FCED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7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9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8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5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5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0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9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5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90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5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5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4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4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0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9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0088"/>
            <a:ext cx="3452813" cy="2590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52803"/>
            <a:ext cx="5486400" cy="5246370"/>
          </a:xfrm>
        </p:spPr>
        <p:txBody>
          <a:bodyPr>
            <a:normAutofit fontScale="92500"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429"/>
            <a:fld id="{C575B359-9F03-4755-9A82-1B2E6D295E65}" type="slidenum">
              <a:rPr lang="en-US">
                <a:solidFill>
                  <a:prstClr val="black"/>
                </a:solidFill>
              </a:rPr>
              <a:pPr defTabSz="937429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3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5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8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1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6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25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6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3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5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1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705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01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1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19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27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67A2-B114-45FF-992C-8FF8E2A97D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48C7-8E1D-4526-B175-D9BFC9E0DAC3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B1B8-CA61-4561-A4E5-7B7936A42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buffalo.edu/annex/annex-vide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dsproject.org/usergroups/policiesdirectory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sproject.org/usergroups/OCLCAutoDeflectionsVideo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LPdGjRWz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bjaQDUkh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DCNlsOVcPAm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dsproject.org/usergroups/overdues.aspx" TargetMode="Externa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tlas-sys.com/training/tutorials/borrowing/overdue83/player.html" TargetMode="Externa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b3pvzwj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imap://sullivm@imaps.geneseo.edu:993/mlittle@sjfc.ed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Library Partner Update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hlinkClick r:id="rId3"/>
              </a:rPr>
              <a:t>Virtual Tour of UB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51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1905000"/>
            <a:ext cx="5029199" cy="29749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Odyssey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368">
            <a:off x="3533811" y="1893913"/>
            <a:ext cx="4854325" cy="416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3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1744" y="187669"/>
            <a:ext cx="7960256" cy="1183932"/>
            <a:chOff x="421744" y="187668"/>
            <a:chExt cx="8350780" cy="1538287"/>
          </a:xfrm>
        </p:grpSpPr>
        <p:pic>
          <p:nvPicPr>
            <p:cNvPr id="1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532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/>
              <a:t>Article Direct Request </a:t>
            </a:r>
            <a:r>
              <a:rPr lang="en-US" sz="3200" i="1" dirty="0"/>
              <a:t>&amp;</a:t>
            </a:r>
            <a:r>
              <a:rPr lang="en-US" sz="3200" i="1" dirty="0" smtClean="0"/>
              <a:t> Odyssey Trusted Sender</a:t>
            </a:r>
            <a:endParaRPr lang="en-US" sz="3200" i="1" dirty="0"/>
          </a:p>
        </p:txBody>
      </p:sp>
      <p:sp>
        <p:nvSpPr>
          <p:cNvPr id="4" name="Oval 3"/>
          <p:cNvSpPr/>
          <p:nvPr/>
        </p:nvSpPr>
        <p:spPr>
          <a:xfrm>
            <a:off x="876300" y="1981200"/>
            <a:ext cx="2667000" cy="914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Patron Request</a:t>
            </a: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342900" y="3962400"/>
            <a:ext cx="2819400" cy="5334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 flipH="1" flipV="1">
            <a:off x="1219200" y="4000500"/>
            <a:ext cx="2819400" cy="457200"/>
          </a:xfrm>
          <a:prstGeom prst="curvedConnector3">
            <a:avLst>
              <a:gd name="adj1" fmla="val 50000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7650" y="3645245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2. The </a:t>
            </a:r>
            <a:r>
              <a:rPr lang="en-US" sz="2400" dirty="0">
                <a:solidFill>
                  <a:prstClr val="black"/>
                </a:solidFill>
              </a:rPr>
              <a:t>borrowing library never touches the request… </a:t>
            </a:r>
            <a:r>
              <a:rPr lang="en-US" sz="2400" i="1" dirty="0">
                <a:solidFill>
                  <a:prstClr val="black"/>
                </a:solidFill>
              </a:rPr>
              <a:t>ALIAS sends, Odyssey receives, ILLiad notifies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7650" y="498204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3. The </a:t>
            </a:r>
            <a:r>
              <a:rPr lang="en-US" sz="2400" dirty="0">
                <a:solidFill>
                  <a:prstClr val="black"/>
                </a:solidFill>
              </a:rPr>
              <a:t>lending library downloads from </a:t>
            </a:r>
            <a:r>
              <a:rPr lang="en-US" sz="2400" dirty="0" err="1" smtClean="0">
                <a:solidFill>
                  <a:prstClr val="black"/>
                </a:solidFill>
              </a:rPr>
              <a:t>eJournal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and sends through Odyssey. The staff never photocopies or goes to the stacks…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7650" y="176942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User submits request</a:t>
            </a:r>
          </a:p>
        </p:txBody>
      </p:sp>
      <p:sp>
        <p:nvSpPr>
          <p:cNvPr id="11" name="Flowchart: Data 10"/>
          <p:cNvSpPr/>
          <p:nvPr/>
        </p:nvSpPr>
        <p:spPr>
          <a:xfrm>
            <a:off x="723900" y="5683330"/>
            <a:ext cx="2895600" cy="6858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Lending Library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6775" y="3981450"/>
            <a:ext cx="2667000" cy="914400"/>
            <a:chOff x="904875" y="3429000"/>
            <a:chExt cx="2667000" cy="914400"/>
          </a:xfrm>
        </p:grpSpPr>
        <p:sp>
          <p:nvSpPr>
            <p:cNvPr id="5" name="Oval 4"/>
            <p:cNvSpPr/>
            <p:nvPr/>
          </p:nvSpPr>
          <p:spPr>
            <a:xfrm>
              <a:off x="904875" y="3429000"/>
              <a:ext cx="2667000" cy="914400"/>
            </a:xfrm>
            <a:prstGeom prst="ellipse">
              <a:avLst/>
            </a:prstGeom>
            <a:solidFill>
              <a:sysClr val="window" lastClr="FFFFFF">
                <a:alpha val="7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43013" y="3704628"/>
              <a:ext cx="199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Borrowing Library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19276" y="3162300"/>
            <a:ext cx="2057399" cy="695325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Optional quality mediation</a:t>
            </a:r>
          </a:p>
        </p:txBody>
      </p:sp>
    </p:spTree>
    <p:extLst>
      <p:ext uri="{BB962C8B-B14F-4D97-AF65-F5344CB8AC3E}">
        <p14:creationId xmlns:p14="http://schemas.microsoft.com/office/powerpoint/2010/main" val="18788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Policies Directory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>
                <a:hlinkClick r:id="rId3"/>
              </a:rPr>
              <a:t>Video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727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960" y="1447800"/>
            <a:ext cx="8229600" cy="1143000"/>
          </a:xfrm>
        </p:spPr>
        <p:txBody>
          <a:bodyPr/>
          <a:lstStyle/>
          <a:p>
            <a:r>
              <a:rPr lang="en-US" dirty="0" smtClean="0"/>
              <a:t>Signing 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46417"/>
          <a:stretch/>
        </p:blipFill>
        <p:spPr bwMode="auto">
          <a:xfrm>
            <a:off x="685800" y="3276600"/>
            <a:ext cx="7680960" cy="31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811619" y="1600200"/>
            <a:ext cx="4724400" cy="1219200"/>
          </a:xfrm>
          <a:prstGeom prst="wedgeRectCallout">
            <a:avLst>
              <a:gd name="adj1" fmla="val -20833"/>
              <a:gd name="adj2" fmla="val 826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 </a:t>
            </a:r>
            <a:r>
              <a:rPr lang="en-US" sz="2800" b="1" dirty="0" smtClean="0"/>
              <a:t>https://illpolicies.oclc.org/</a:t>
            </a:r>
            <a:endParaRPr lang="en-US" sz="28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5765326" y="3124200"/>
            <a:ext cx="2769073" cy="1828800"/>
          </a:xfrm>
          <a:prstGeom prst="wedgeRectCallout">
            <a:avLst>
              <a:gd name="adj1" fmla="val -86394"/>
              <a:gd name="adj2" fmla="val 579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b="1" dirty="0" smtClean="0"/>
              <a:t>Authorization</a:t>
            </a:r>
            <a:r>
              <a:rPr lang="en-US" dirty="0" smtClean="0"/>
              <a:t> = 9-digit OCLC number</a:t>
            </a:r>
          </a:p>
          <a:p>
            <a:pPr algn="ctr"/>
            <a:r>
              <a:rPr lang="en-US" b="1" dirty="0" smtClean="0"/>
              <a:t>Password</a:t>
            </a:r>
            <a:r>
              <a:rPr lang="en-US" dirty="0" smtClean="0"/>
              <a:t> = your OCLC symbol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10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0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lenders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3351" r="4085" b="22592"/>
          <a:stretch/>
        </p:blipFill>
        <p:spPr bwMode="auto">
          <a:xfrm>
            <a:off x="685800" y="1219200"/>
            <a:ext cx="7869188" cy="49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895600" y="3505200"/>
            <a:ext cx="2867794" cy="2362200"/>
          </a:xfrm>
          <a:prstGeom prst="wedgeRectCallout">
            <a:avLst>
              <a:gd name="adj1" fmla="val -93936"/>
              <a:gd name="adj2" fmla="val -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Enter zero (</a:t>
            </a:r>
            <a:r>
              <a:rPr lang="en-US" b="1" dirty="0" smtClean="0"/>
              <a:t>0</a:t>
            </a:r>
            <a:r>
              <a:rPr lang="en-US" dirty="0" smtClean="0"/>
              <a:t>) in the search box under the “</a:t>
            </a:r>
            <a:r>
              <a:rPr lang="en-US" b="1" dirty="0" smtClean="0"/>
              <a:t>Fee</a:t>
            </a:r>
            <a:r>
              <a:rPr lang="en-US" dirty="0" smtClean="0"/>
              <a:t>” heading and then click on Search. This will generate a list of free lenders.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943600" y="2133600"/>
            <a:ext cx="2611388" cy="1573491"/>
          </a:xfrm>
          <a:prstGeom prst="wedgeRectCallout">
            <a:avLst>
              <a:gd name="adj1" fmla="val -65045"/>
              <a:gd name="adj2" fmla="val -572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For a list of symbols that you can copy into ILLiad, click on “</a:t>
            </a:r>
            <a:r>
              <a:rPr lang="en-US" b="1" dirty="0" smtClean="0"/>
              <a:t>Display Symbols</a:t>
            </a:r>
            <a:r>
              <a:rPr lang="en-US" dirty="0" smtClean="0"/>
              <a:t>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lenders in New York State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r="2226" b="15385"/>
          <a:stretch/>
        </p:blipFill>
        <p:spPr bwMode="auto">
          <a:xfrm>
            <a:off x="685800" y="1676400"/>
            <a:ext cx="7898985" cy="474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172200" y="1371600"/>
            <a:ext cx="2611388" cy="1573491"/>
          </a:xfrm>
          <a:prstGeom prst="wedgeRectCallout">
            <a:avLst>
              <a:gd name="adj1" fmla="val -70119"/>
              <a:gd name="adj2" fmla="val 143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For a list of symbols that you can copy into ILLiad, click on “</a:t>
            </a:r>
            <a:r>
              <a:rPr lang="en-US" b="1" dirty="0" smtClean="0"/>
              <a:t>Display Symbols</a:t>
            </a:r>
            <a:r>
              <a:rPr lang="en-US" dirty="0" smtClean="0"/>
              <a:t>”. 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676400" y="1524000"/>
            <a:ext cx="2209800" cy="1371600"/>
          </a:xfrm>
          <a:prstGeom prst="wedgeRectCallout">
            <a:avLst>
              <a:gd name="adj1" fmla="val -34208"/>
              <a:gd name="adj2" fmla="val 739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Under the </a:t>
            </a:r>
            <a:r>
              <a:rPr lang="en-US" b="1" dirty="0" smtClean="0"/>
              <a:t>States/Provinces</a:t>
            </a:r>
            <a:r>
              <a:rPr lang="en-US" dirty="0" smtClean="0"/>
              <a:t> menu, select </a:t>
            </a:r>
            <a:r>
              <a:rPr lang="en-US" b="1" dirty="0" smtClean="0"/>
              <a:t>New York.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286000" y="4648200"/>
            <a:ext cx="1981200" cy="990600"/>
          </a:xfrm>
          <a:prstGeom prst="wedgeRectCallout">
            <a:avLst>
              <a:gd name="adj1" fmla="val -70250"/>
              <a:gd name="adj2" fmla="val -152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In the </a:t>
            </a:r>
            <a:r>
              <a:rPr lang="en-US" b="1" dirty="0" smtClean="0"/>
              <a:t>Fee</a:t>
            </a:r>
            <a:r>
              <a:rPr lang="en-US" dirty="0" smtClean="0"/>
              <a:t> search box type </a:t>
            </a:r>
            <a:r>
              <a:rPr lang="en-US" b="1" dirty="0" smtClean="0"/>
              <a:t>“0”.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5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LVIS media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9826" r="2792" b="17244"/>
          <a:stretch/>
        </p:blipFill>
        <p:spPr bwMode="auto">
          <a:xfrm>
            <a:off x="533400" y="1524000"/>
            <a:ext cx="8226018" cy="50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752600" y="2438400"/>
            <a:ext cx="2743200" cy="1828800"/>
          </a:xfrm>
          <a:prstGeom prst="wedgeRectCallout">
            <a:avLst>
              <a:gd name="adj1" fmla="val -47272"/>
              <a:gd name="adj2" fmla="val 687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From the </a:t>
            </a:r>
            <a:r>
              <a:rPr lang="en-US" b="1" dirty="0" smtClean="0"/>
              <a:t>Group Affiliation </a:t>
            </a:r>
            <a:r>
              <a:rPr lang="en-US" dirty="0" smtClean="0"/>
              <a:t>menu, select </a:t>
            </a:r>
            <a:r>
              <a:rPr lang="en-US" b="1" dirty="0" smtClean="0"/>
              <a:t>“Libraries Very Interested in Sharing” (LVIS)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2590800" y="4572000"/>
            <a:ext cx="2667000" cy="2057400"/>
          </a:xfrm>
          <a:prstGeom prst="wedgeRectCallout">
            <a:avLst>
              <a:gd name="adj1" fmla="val -77634"/>
              <a:gd name="adj2" fmla="val 36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From the </a:t>
            </a:r>
            <a:r>
              <a:rPr lang="en-US" b="1" dirty="0" smtClean="0"/>
              <a:t>Format</a:t>
            </a:r>
            <a:r>
              <a:rPr lang="en-US" dirty="0" smtClean="0"/>
              <a:t> menu, select </a:t>
            </a:r>
            <a:r>
              <a:rPr lang="en-US" b="1" dirty="0" smtClean="0"/>
              <a:t>Visual Material – DVD </a:t>
            </a:r>
            <a:r>
              <a:rPr lang="en-US" dirty="0" smtClean="0"/>
              <a:t>and/or </a:t>
            </a:r>
            <a:r>
              <a:rPr lang="en-US" b="1" dirty="0" smtClean="0"/>
              <a:t>Visual Material – VHS.</a:t>
            </a:r>
            <a:r>
              <a:rPr lang="en-US" dirty="0" smtClean="0"/>
              <a:t> Note that you can select and search multiple formats.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324600" y="1219200"/>
            <a:ext cx="2611388" cy="1573491"/>
          </a:xfrm>
          <a:prstGeom prst="wedgeRectCallout">
            <a:avLst>
              <a:gd name="adj1" fmla="val -70119"/>
              <a:gd name="adj2" fmla="val 143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For a list of symbols that you can copy into ILLiad, click on “</a:t>
            </a:r>
            <a:r>
              <a:rPr lang="en-US" b="1" dirty="0" smtClean="0"/>
              <a:t>Display Symbols</a:t>
            </a:r>
            <a:r>
              <a:rPr lang="en-US" dirty="0" smtClean="0"/>
              <a:t>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0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LVIS Odyssey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1277" r="2496" b="16695"/>
          <a:stretch/>
        </p:blipFill>
        <p:spPr bwMode="auto">
          <a:xfrm>
            <a:off x="360218" y="1447800"/>
            <a:ext cx="8201126" cy="492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37327" y="2895600"/>
            <a:ext cx="2209800" cy="1676400"/>
          </a:xfrm>
          <a:prstGeom prst="wedgeRectCallout">
            <a:avLst>
              <a:gd name="adj1" fmla="val -63884"/>
              <a:gd name="adj2" fmla="val 374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From the </a:t>
            </a:r>
            <a:r>
              <a:rPr lang="en-US" b="1" dirty="0"/>
              <a:t>Group Affiliation</a:t>
            </a:r>
            <a:r>
              <a:rPr lang="en-US" dirty="0"/>
              <a:t> menu, select </a:t>
            </a:r>
            <a:r>
              <a:rPr lang="en-US" b="1" dirty="0"/>
              <a:t>“Libraries Very Interested in Sharing” (LVIS)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089727" y="4800600"/>
            <a:ext cx="2209800" cy="1676400"/>
          </a:xfrm>
          <a:prstGeom prst="wedgeRectCallout">
            <a:avLst>
              <a:gd name="adj1" fmla="val -74333"/>
              <a:gd name="adj2" fmla="val 49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From the </a:t>
            </a:r>
            <a:r>
              <a:rPr lang="en-US" b="1" dirty="0" smtClean="0"/>
              <a:t>Delivery Method</a:t>
            </a:r>
            <a:r>
              <a:rPr lang="en-US" dirty="0" smtClean="0"/>
              <a:t> menu </a:t>
            </a:r>
            <a:r>
              <a:rPr lang="en-US" dirty="0"/>
              <a:t>select </a:t>
            </a:r>
            <a:r>
              <a:rPr lang="en-US" b="1" dirty="0" smtClean="0"/>
              <a:t>Odyssey</a:t>
            </a:r>
            <a:r>
              <a:rPr lang="en-US" dirty="0" smtClean="0"/>
              <a:t> and then click on Search. </a:t>
            </a:r>
            <a:endParaRPr lang="en-US" b="1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949956" y="1219200"/>
            <a:ext cx="2611388" cy="1573491"/>
          </a:xfrm>
          <a:prstGeom prst="wedgeRectCallout">
            <a:avLst>
              <a:gd name="adj1" fmla="val -69765"/>
              <a:gd name="adj2" fmla="val 90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For a list of symbols that you can copy into ILLiad, click on “</a:t>
            </a:r>
            <a:r>
              <a:rPr lang="en-US" b="1" dirty="0" smtClean="0"/>
              <a:t>Display Symbols</a:t>
            </a:r>
            <a:r>
              <a:rPr lang="en-US" dirty="0" smtClean="0"/>
              <a:t>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Custom Holdings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447800"/>
            <a:ext cx="4572000" cy="61277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Custom Holdings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47237" b="82660"/>
          <a:stretch>
            <a:fillRect/>
          </a:stretch>
        </p:blipFill>
        <p:spPr bwMode="auto">
          <a:xfrm>
            <a:off x="3581400" y="2438400"/>
            <a:ext cx="5020843" cy="123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495800" y="3276600"/>
            <a:ext cx="121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0" y="2590800"/>
            <a:ext cx="1219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t="6441" r="48262" b="61575"/>
          <a:stretch>
            <a:fillRect/>
          </a:stretch>
        </p:blipFill>
        <p:spPr bwMode="auto">
          <a:xfrm>
            <a:off x="1676400" y="3810000"/>
            <a:ext cx="6172200" cy="286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eft Arrow Callout 14"/>
          <p:cNvSpPr/>
          <p:nvPr/>
        </p:nvSpPr>
        <p:spPr>
          <a:xfrm>
            <a:off x="4648200" y="4724400"/>
            <a:ext cx="33528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&lt;click&gt; Custom Holdings Group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Callout 15"/>
          <p:cNvSpPr/>
          <p:nvPr/>
        </p:nvSpPr>
        <p:spPr>
          <a:xfrm flipH="1">
            <a:off x="152400" y="3886200"/>
            <a:ext cx="20574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 &lt;click&gt; New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4038600" y="5638800"/>
            <a:ext cx="42672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4. &lt;Type&gt; a new Name and Description for your 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Left Arrow Callout 17"/>
          <p:cNvSpPr/>
          <p:nvPr/>
        </p:nvSpPr>
        <p:spPr>
          <a:xfrm flipH="1">
            <a:off x="304800" y="2438400"/>
            <a:ext cx="3810000" cy="1371600"/>
          </a:xfrm>
          <a:prstGeom prst="leftArrowCallout">
            <a:avLst>
              <a:gd name="adj1" fmla="val 25000"/>
              <a:gd name="adj2" fmla="val 22260"/>
              <a:gd name="adj3" fmla="val 24087"/>
              <a:gd name="adj4" fmla="val 8250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1. In </a:t>
            </a:r>
            <a:r>
              <a:rPr lang="en-US" dirty="0" err="1" smtClean="0">
                <a:solidFill>
                  <a:schemeClr val="tx1"/>
                </a:solidFill>
              </a:rPr>
              <a:t>ILLiad</a:t>
            </a:r>
            <a:r>
              <a:rPr lang="en-US" dirty="0" smtClean="0">
                <a:solidFill>
                  <a:schemeClr val="tx1"/>
                </a:solidFill>
              </a:rPr>
              <a:t> Client: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open System Tab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Resource Sharing Settings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3"/>
              </a:rPr>
              <a:t>Local Holdings Deflection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i="1" dirty="0" smtClean="0"/>
              <a:t>Remember when we talked about local holding deflections during last meeting’s statistics presentation? Here is a quick tutorial!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00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9952" r="43672" b="44893"/>
          <a:stretch>
            <a:fillRect/>
          </a:stretch>
        </p:blipFill>
        <p:spPr bwMode="auto">
          <a:xfrm>
            <a:off x="228600" y="3505200"/>
            <a:ext cx="6019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45720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Custom Holdings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1"/>
            <a:ext cx="5105400" cy="1066800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981200" y="5486400"/>
            <a:ext cx="4724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add to Custom Holding Paths by clicking and dragging from </a:t>
            </a:r>
            <a:r>
              <a:rPr lang="en-US" dirty="0" err="1" smtClean="0"/>
              <a:t>righ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78431" t="34327" r="1834" b="50164"/>
          <a:stretch>
            <a:fillRect/>
          </a:stretch>
        </p:blipFill>
        <p:spPr bwMode="auto">
          <a:xfrm>
            <a:off x="5791200" y="1981200"/>
            <a:ext cx="2971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 flipH="1">
            <a:off x="5867400" y="2133600"/>
            <a:ext cx="30480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t="5701" r="86453" b="82898"/>
          <a:stretch>
            <a:fillRect/>
          </a:stretch>
        </p:blipFill>
        <p:spPr bwMode="auto">
          <a:xfrm>
            <a:off x="6400800" y="3962400"/>
            <a:ext cx="22923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Left Arrow Callout 15"/>
          <p:cNvSpPr/>
          <p:nvPr/>
        </p:nvSpPr>
        <p:spPr>
          <a:xfrm flipH="1">
            <a:off x="1219200" y="2209800"/>
            <a:ext cx="4648200" cy="990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5. Add symbols to the Symbol field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6. &lt;click&gt; Add Symbol to Group</a:t>
            </a:r>
          </a:p>
        </p:txBody>
      </p:sp>
      <p:sp>
        <p:nvSpPr>
          <p:cNvPr id="17" name="Left Arrow Callout 16"/>
          <p:cNvSpPr/>
          <p:nvPr/>
        </p:nvSpPr>
        <p:spPr>
          <a:xfrm flipH="1">
            <a:off x="4495800" y="4114800"/>
            <a:ext cx="2057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7. &lt;click&gt; Save</a:t>
            </a:r>
          </a:p>
        </p:txBody>
      </p: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9952" r="43672" b="44893"/>
          <a:stretch>
            <a:fillRect/>
          </a:stretch>
        </p:blipFill>
        <p:spPr bwMode="auto">
          <a:xfrm>
            <a:off x="990600" y="2438400"/>
            <a:ext cx="748407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45720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Custom Holdings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1"/>
            <a:ext cx="5105400" cy="1066800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581400" y="2209800"/>
            <a:ext cx="533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add to Custom Holding Paths by clicking and dragging from right column to left column.  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3886200" y="4953000"/>
            <a:ext cx="1447800" cy="457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Lunch!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996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Tips and Tricks: the Basics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7451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Organizing Queues</a:t>
            </a:r>
          </a:p>
          <a:p>
            <a:pPr lvl="1"/>
            <a:r>
              <a:rPr lang="en-US" dirty="0"/>
              <a:t>Group related queues into categories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8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71600" y="5710518"/>
            <a:ext cx="74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smtClean="0"/>
              <a:t>Simple and Convenient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241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Let’s See!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489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Organizing Queues</a:t>
            </a:r>
          </a:p>
          <a:p>
            <a:pPr lvl="1"/>
            <a:r>
              <a:rPr lang="en-US" dirty="0"/>
              <a:t>Group related queues into categories</a:t>
            </a:r>
          </a:p>
          <a:p>
            <a:r>
              <a:rPr lang="en-US" dirty="0"/>
              <a:t>Rearranging Columns in Queues</a:t>
            </a:r>
          </a:p>
          <a:p>
            <a:pPr lvl="1"/>
            <a:r>
              <a:rPr lang="en-US" dirty="0"/>
              <a:t>Locating information should be easy…</a:t>
            </a:r>
          </a:p>
          <a:p>
            <a:pPr lvl="2"/>
            <a:r>
              <a:rPr lang="en-US" dirty="0"/>
              <a:t>Customize and have it make sense to you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71600" y="5710518"/>
            <a:ext cx="74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smtClean="0"/>
              <a:t>Simple and Convenient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739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Let’s Watch!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1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0518"/>
            <a:ext cx="7400924" cy="1143000"/>
          </a:xfrm>
        </p:spPr>
        <p:txBody>
          <a:bodyPr/>
          <a:lstStyle/>
          <a:p>
            <a:pPr algn="r"/>
            <a:r>
              <a:rPr lang="en-US" i="1" dirty="0"/>
              <a:t>Simple and Convenient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Organizing Queues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Group related queues into categories</a:t>
            </a:r>
          </a:p>
          <a:p>
            <a:pPr>
              <a:lnSpc>
                <a:spcPct val="90000"/>
              </a:lnSpc>
            </a:pPr>
            <a:r>
              <a:rPr lang="en-US" dirty="0"/>
              <a:t>Rearranging Columns in Queues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Locating information should be easy…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Customize and have it make sense to you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Quicker response to users’ simple questions</a:t>
            </a:r>
          </a:p>
          <a:p>
            <a:pPr>
              <a:lnSpc>
                <a:spcPct val="90000"/>
              </a:lnSpc>
            </a:pPr>
            <a:r>
              <a:rPr lang="en-US" dirty="0"/>
              <a:t>Personalize </a:t>
            </a:r>
            <a:r>
              <a:rPr lang="en-US" dirty="0" err="1"/>
              <a:t>ILLiad’s</a:t>
            </a:r>
            <a:r>
              <a:rPr lang="en-US" dirty="0"/>
              <a:t> Request Template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Replacing less important information with what you really need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8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85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What?! Show that Again!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1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ILLiad</a:t>
            </a:r>
            <a:r>
              <a:rPr lang="en-US" sz="4800" b="1" dirty="0" smtClean="0"/>
              <a:t> and ILL Basics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073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Copyright:</a:t>
            </a:r>
            <a:br>
              <a:rPr lang="en-US" sz="48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>What is it?</a:t>
            </a:r>
            <a:br>
              <a:rPr lang="en-US" sz="3600" dirty="0"/>
            </a:br>
            <a:r>
              <a:rPr lang="en-US" sz="3600" dirty="0"/>
              <a:t>Where is it?</a:t>
            </a:r>
            <a:br>
              <a:rPr lang="en-US" sz="3600" dirty="0"/>
            </a:br>
            <a:r>
              <a:rPr lang="en-US" sz="3600" dirty="0"/>
              <a:t>Why is this important?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75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Copyright: What is it?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i="1" dirty="0" smtClean="0"/>
              <a:t>The CONTU guidelines</a:t>
            </a:r>
            <a:br>
              <a:rPr lang="en-US" sz="2800" i="1" dirty="0" smtClean="0"/>
            </a:br>
            <a:r>
              <a:rPr lang="en-US" sz="2800" i="1" dirty="0" smtClean="0"/>
              <a:t>The “Rule of 5”</a:t>
            </a:r>
            <a:br>
              <a:rPr lang="en-US" sz="2800" i="1" dirty="0" smtClean="0"/>
            </a:br>
            <a:r>
              <a:rPr lang="en-US" sz="2800" i="1" dirty="0" smtClean="0"/>
              <a:t>Permission Practice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64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Copyright: Where is it?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i="1" dirty="0" smtClean="0"/>
              <a:t>Copyright Clearance queue</a:t>
            </a:r>
            <a:br>
              <a:rPr lang="en-US" sz="2800" i="1" dirty="0" smtClean="0"/>
            </a:br>
            <a:r>
              <a:rPr lang="en-US" sz="2800" i="1" dirty="0" smtClean="0"/>
              <a:t>The must have routing rule!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901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Copyright: Why is this important?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i="1" dirty="0" smtClean="0"/>
              <a:t>Copyright Report</a:t>
            </a:r>
            <a:br>
              <a:rPr lang="en-US" sz="2800" i="1" dirty="0" smtClean="0"/>
            </a:br>
            <a:r>
              <a:rPr lang="en-US" sz="2800" i="1" dirty="0" smtClean="0"/>
              <a:t>Tracking</a:t>
            </a:r>
            <a:br>
              <a:rPr lang="en-US" sz="2800" i="1" dirty="0" smtClean="0"/>
            </a:br>
            <a:r>
              <a:rPr lang="en-US" sz="2800" i="1" dirty="0" smtClean="0"/>
              <a:t>Options for Access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000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Copyright: No budget?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9012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CCC Get It Now (GIN)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2150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489" y="1716088"/>
            <a:ext cx="747454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077766" y="2743200"/>
            <a:ext cx="1341834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48768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It Now option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10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8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53" y="1716088"/>
            <a:ext cx="719142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09800" y="3505200"/>
            <a:ext cx="18288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191000"/>
            <a:ext cx="50292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Difference?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6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0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72" b="2703"/>
          <a:stretch>
            <a:fillRect/>
          </a:stretch>
        </p:blipFill>
        <p:spPr bwMode="auto">
          <a:xfrm>
            <a:off x="399332" y="1447800"/>
            <a:ext cx="8493656" cy="4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491753" y="2971800"/>
            <a:ext cx="19812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562600"/>
            <a:ext cx="19812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2315135"/>
            <a:ext cx="19812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9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1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turnaround time</a:t>
            </a:r>
          </a:p>
          <a:p>
            <a:r>
              <a:rPr lang="en-US" dirty="0" smtClean="0"/>
              <a:t>24 x 7 article delivery</a:t>
            </a:r>
          </a:p>
          <a:p>
            <a:r>
              <a:rPr lang="en-US" dirty="0" smtClean="0"/>
              <a:t>Priced less than most royalty fees</a:t>
            </a:r>
          </a:p>
          <a:p>
            <a:r>
              <a:rPr lang="en-US" dirty="0" smtClean="0"/>
              <a:t>Mediated and unmediated options </a:t>
            </a:r>
          </a:p>
          <a:p>
            <a:r>
              <a:rPr lang="en-US" dirty="0" smtClean="0"/>
              <a:t>High-quality, full-color PDF articles </a:t>
            </a:r>
          </a:p>
          <a:p>
            <a:r>
              <a:rPr lang="en-US" dirty="0" smtClean="0"/>
              <a:t>Saves staff time and money</a:t>
            </a:r>
          </a:p>
          <a:p>
            <a:r>
              <a:rPr lang="en-US" dirty="0" smtClean="0"/>
              <a:t>Invoicing from the CCC  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38975" y="3352800"/>
            <a:ext cx="18288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b="1" dirty="0">
                <a:solidFill>
                  <a:prstClr val="black"/>
                </a:solidFill>
                <a:cs typeface="Arial"/>
              </a:rPr>
              <a:t>ALIAS: Licensing Database</a:t>
            </a:r>
          </a:p>
        </p:txBody>
      </p:sp>
      <p:cxnSp>
        <p:nvCxnSpPr>
          <p:cNvPr id="9" name="Curved Connector 8"/>
          <p:cNvCxnSpPr>
            <a:stCxn id="11" idx="6"/>
            <a:endCxn id="8" idx="0"/>
          </p:cNvCxnSpPr>
          <p:nvPr/>
        </p:nvCxnSpPr>
        <p:spPr>
          <a:xfrm flipV="1">
            <a:off x="4600575" y="3352800"/>
            <a:ext cx="3352800" cy="76200"/>
          </a:xfrm>
          <a:prstGeom prst="curvedConnector4">
            <a:avLst>
              <a:gd name="adj1" fmla="val 36364"/>
              <a:gd name="adj2" fmla="val 90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5"/>
          <p:cNvCxnSpPr>
            <a:stCxn id="8" idx="2"/>
            <a:endCxn id="11" idx="5"/>
          </p:cNvCxnSpPr>
          <p:nvPr/>
        </p:nvCxnSpPr>
        <p:spPr>
          <a:xfrm rot="5400000" flipH="1">
            <a:off x="5735032" y="2048858"/>
            <a:ext cx="514911" cy="3921921"/>
          </a:xfrm>
          <a:prstGeom prst="curvedConnector3">
            <a:avLst>
              <a:gd name="adj1" fmla="val -101740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4375" y="2971800"/>
            <a:ext cx="3886200" cy="914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ILLIAD</a:t>
            </a:r>
          </a:p>
        </p:txBody>
      </p:sp>
      <p:cxnSp>
        <p:nvCxnSpPr>
          <p:cNvPr id="12" name="Curved Connector 11"/>
          <p:cNvCxnSpPr>
            <a:stCxn id="11" idx="4"/>
            <a:endCxn id="19" idx="0"/>
          </p:cNvCxnSpPr>
          <p:nvPr/>
        </p:nvCxnSpPr>
        <p:spPr>
          <a:xfrm rot="5400000">
            <a:off x="1704975" y="3543300"/>
            <a:ext cx="609600" cy="12954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2123281" y="2476500"/>
            <a:ext cx="990600" cy="15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47775" y="1600200"/>
            <a:ext cx="2667000" cy="914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Patron Request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14975" y="2438400"/>
            <a:ext cx="1905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Query </a:t>
            </a:r>
            <a:r>
              <a:rPr lang="en-US" sz="1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ISSN, date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38775" y="4572000"/>
            <a:ext cx="2209800" cy="762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Library Codes for valid dates and licenses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4775" y="4495800"/>
            <a:ext cx="25146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Awaiting Request Processing – Manual Process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2" name="Curved Connector 21"/>
          <p:cNvCxnSpPr>
            <a:stCxn id="11" idx="4"/>
            <a:endCxn id="23" idx="0"/>
          </p:cNvCxnSpPr>
          <p:nvPr/>
        </p:nvCxnSpPr>
        <p:spPr>
          <a:xfrm rot="16200000" flipH="1">
            <a:off x="3000375" y="3543300"/>
            <a:ext cx="609600" cy="12954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210175" y="1828800"/>
            <a:ext cx="3733800" cy="3886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764" tIns="45381" rIns="90764" bIns="45381" rtlCol="0" anchor="ctr"/>
          <a:lstStyle/>
          <a:p>
            <a:pPr algn="ctr" defTabSz="9076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48375" y="1905001"/>
            <a:ext cx="2057400" cy="399425"/>
          </a:xfrm>
          <a:prstGeom prst="rect">
            <a:avLst/>
          </a:prstGeom>
          <a:noFill/>
        </p:spPr>
        <p:txBody>
          <a:bodyPr wrap="square" lIns="90764" tIns="45381" rIns="90764" bIns="45381" rtlCol="0">
            <a:spAutoFit/>
          </a:bodyPr>
          <a:lstStyle/>
          <a:p>
            <a:pPr algn="ctr" defTabSz="907639"/>
            <a:r>
              <a:rPr lang="en-US" sz="2000" b="1" dirty="0">
                <a:solidFill>
                  <a:srgbClr val="FF8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IDS Service</a:t>
            </a:r>
          </a:p>
        </p:txBody>
      </p:sp>
      <p:cxnSp>
        <p:nvCxnSpPr>
          <p:cNvPr id="25" name="Curved Connector 24"/>
          <p:cNvCxnSpPr>
            <a:stCxn id="23" idx="4"/>
            <a:endCxn id="31" idx="0"/>
          </p:cNvCxnSpPr>
          <p:nvPr/>
        </p:nvCxnSpPr>
        <p:spPr>
          <a:xfrm rot="5400000">
            <a:off x="3038475" y="5219702"/>
            <a:ext cx="647700" cy="11811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3" idx="4"/>
            <a:endCxn id="27" idx="0"/>
          </p:cNvCxnSpPr>
          <p:nvPr/>
        </p:nvCxnSpPr>
        <p:spPr>
          <a:xfrm rot="16200000" flipH="1">
            <a:off x="4219575" y="5219702"/>
            <a:ext cx="647700" cy="11811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90975" y="6134100"/>
            <a:ext cx="22860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Local Holdings Queue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28775" y="6134100"/>
            <a:ext cx="22860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Request Sent to OCLC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95575" y="4495800"/>
            <a:ext cx="2514600" cy="990600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0764" tIns="45381" rIns="90764" bIns="45381" anchor="ctr"/>
          <a:lstStyle/>
          <a:p>
            <a:pPr algn="ctr" defTabSz="907639">
              <a:defRPr/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Article Direct Request – Automatic Process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84225"/>
            <a:ext cx="6180667" cy="826099"/>
          </a:xfrm>
          <a:prstGeom prst="rect">
            <a:avLst/>
          </a:prstGeom>
        </p:spPr>
        <p:txBody>
          <a:bodyPr wrap="square" lIns="86588" tIns="43295" rIns="86588" bIns="43295">
            <a:spAutoFit/>
          </a:bodyPr>
          <a:lstStyle/>
          <a:p>
            <a:pPr algn="ctr" defTabSz="86288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Article Licensing Information Availability Service (ALIAS)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09600" y="199662"/>
            <a:ext cx="8648699" cy="1324338"/>
            <a:chOff x="421744" y="187668"/>
            <a:chExt cx="8350780" cy="1538287"/>
          </a:xfrm>
        </p:grpSpPr>
        <p:pic>
          <p:nvPicPr>
            <p:cNvPr id="2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3057525" y="964910"/>
            <a:ext cx="29718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ALIAS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443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14400"/>
          </a:xfrm>
        </p:spPr>
        <p:txBody>
          <a:bodyPr/>
          <a:lstStyle/>
          <a:p>
            <a:r>
              <a:rPr lang="en-US" dirty="0" smtClean="0"/>
              <a:t>Direct purchase from publishers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Not all publishers are on Get It Now</a:t>
            </a:r>
          </a:p>
          <a:p>
            <a:r>
              <a:rPr lang="en-US" dirty="0" smtClean="0"/>
              <a:t>Use your Google </a:t>
            </a:r>
            <a:r>
              <a:rPr lang="en-US" dirty="0" err="1" smtClean="0"/>
              <a:t>Addon</a:t>
            </a:r>
            <a:r>
              <a:rPr lang="en-US" dirty="0" smtClean="0"/>
              <a:t> or an </a:t>
            </a:r>
            <a:r>
              <a:rPr lang="en-US" dirty="0" err="1" smtClean="0"/>
              <a:t>Addon</a:t>
            </a:r>
            <a:r>
              <a:rPr lang="en-US" dirty="0" smtClean="0"/>
              <a:t> for a vendor you have an account with</a:t>
            </a:r>
          </a:p>
          <a:p>
            <a:r>
              <a:rPr lang="en-US" dirty="0" smtClean="0"/>
              <a:t>Comparison shop</a:t>
            </a:r>
          </a:p>
          <a:p>
            <a:r>
              <a:rPr lang="en-US" dirty="0" smtClean="0"/>
              <a:t>Don’t have the credit card? Pal up with Acquisitions &amp; sell the savings!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5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7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069975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>
                <a:solidFill>
                  <a:schemeClr val="tx2">
                    <a:lumMod val="75000"/>
                  </a:schemeClr>
                </a:solidFill>
              </a:rPr>
              <a:t>Overdues</a:t>
            </a:r>
            <a:r>
              <a:rPr lang="en-US" sz="6700" b="1" dirty="0" smtClean="0">
                <a:solidFill>
                  <a:schemeClr val="tx2">
                    <a:lumMod val="75000"/>
                  </a:schemeClr>
                </a:solidFill>
              </a:rPr>
              <a:t> &amp; Renewals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Challenges in 8.3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3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7200" y="2514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Set it and forget it </a:t>
            </a:r>
          </a:p>
          <a:p>
            <a:pPr lvl="1"/>
            <a:r>
              <a:rPr lang="en-US" sz="2000" i="1" dirty="0" smtClean="0"/>
              <a:t>(for initial Courtesy Reminder, Notice 1 and (first) Notice 2)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Email Templates now reside in Customization Manager</a:t>
            </a:r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772400" cy="76517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Overdue - pluses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32043" r="56972" b="24247"/>
          <a:stretch>
            <a:fillRect/>
          </a:stretch>
        </p:blipFill>
        <p:spPr bwMode="auto">
          <a:xfrm>
            <a:off x="533400" y="3962400"/>
            <a:ext cx="310460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51190" t="9905" r="34286" b="46667"/>
          <a:stretch>
            <a:fillRect/>
          </a:stretch>
        </p:blipFill>
        <p:spPr bwMode="auto">
          <a:xfrm>
            <a:off x="5257800" y="3733800"/>
            <a:ext cx="301725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5410200"/>
            <a:ext cx="2971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Three Keys:</a:t>
            </a:r>
          </a:p>
          <a:p>
            <a:r>
              <a:rPr lang="en-US" sz="1400" dirty="0" err="1" smtClean="0"/>
              <a:t>BorrowingOverdueNoticesActive</a:t>
            </a:r>
            <a:r>
              <a:rPr lang="en-US" sz="1400" dirty="0" smtClean="0"/>
              <a:t> = Yes</a:t>
            </a:r>
          </a:p>
          <a:p>
            <a:r>
              <a:rPr lang="en-US" sz="1400" dirty="0" err="1" smtClean="0"/>
              <a:t>LendingOverdueNoticesActive</a:t>
            </a:r>
            <a:r>
              <a:rPr lang="en-US" sz="1400" dirty="0" smtClean="0"/>
              <a:t> = Yes</a:t>
            </a:r>
          </a:p>
          <a:p>
            <a:r>
              <a:rPr lang="en-US" sz="1400" dirty="0" err="1" smtClean="0"/>
              <a:t>OverdueNoticesRunTime</a:t>
            </a:r>
            <a:r>
              <a:rPr lang="en-US" sz="1400" dirty="0" smtClean="0"/>
              <a:t> = ???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3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9718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No “viewing” list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Overdue process stops at the sending of one ‘third’ overdue notice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(AKA:  “</a:t>
            </a:r>
            <a:r>
              <a:rPr lang="en-US" dirty="0" err="1" smtClean="0"/>
              <a:t>OverdueNoticeTwo</a:t>
            </a:r>
            <a:r>
              <a:rPr lang="en-US" dirty="0" smtClean="0"/>
              <a:t>”)</a:t>
            </a:r>
          </a:p>
          <a:p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106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Overdue - Minuses</a:t>
            </a:r>
            <a:endParaRPr lang="en-US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2449" b="16967"/>
          <a:stretch>
            <a:fillRect/>
          </a:stretch>
        </p:blipFill>
        <p:spPr bwMode="auto">
          <a:xfrm>
            <a:off x="4572000" y="1600200"/>
            <a:ext cx="4050224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800600" y="4648200"/>
            <a:ext cx="3200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sz="1400" dirty="0" smtClean="0"/>
              <a:t>Only patrons and libraries without email addresses will appear here and need Print Overdue Notices processing</a:t>
            </a:r>
            <a:endParaRPr lang="en-US" sz="1400" dirty="0"/>
          </a:p>
        </p:txBody>
      </p:sp>
      <p:grpSp>
        <p:nvGrpSpPr>
          <p:cNvPr id="12" name="Group 2"/>
          <p:cNvGrpSpPr/>
          <p:nvPr/>
        </p:nvGrpSpPr>
        <p:grpSpPr>
          <a:xfrm>
            <a:off x="381000" y="381000"/>
            <a:ext cx="4074056" cy="726732"/>
            <a:chOff x="421744" y="187668"/>
            <a:chExt cx="8350780" cy="1538287"/>
          </a:xfrm>
        </p:grpSpPr>
        <p:pic>
          <p:nvPicPr>
            <p:cNvPr id="13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87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38200" y="3352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Overdues</a:t>
            </a:r>
            <a:r>
              <a:rPr lang="en-US" sz="2800" dirty="0" smtClean="0"/>
              <a:t> were not resetting</a:t>
            </a:r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76517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Renewal Problem in 8.3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24934" y="666809"/>
            <a:ext cx="147963" cy="2427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7877" y="4343400"/>
            <a:ext cx="78382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Newsflash!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It’s fixed! Upgrade to 8.3.5.0 today!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8100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Identifying Very Overdue Items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  Deciding what to do with your identified items</a:t>
            </a:r>
          </a:p>
          <a:p>
            <a:pPr marL="800100" lvl="1" indent="-342900"/>
            <a:r>
              <a:rPr lang="en-US" dirty="0" smtClean="0"/>
              <a:t> A. Leave where they are?</a:t>
            </a:r>
          </a:p>
          <a:p>
            <a:pPr marL="800100" lvl="1" indent="-342900"/>
            <a:r>
              <a:rPr lang="en-US" dirty="0" smtClean="0"/>
              <a:t> B. Separate Out?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777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Two major challenges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381000" y="381000"/>
            <a:ext cx="7924800" cy="1524000"/>
            <a:chOff x="421744" y="187668"/>
            <a:chExt cx="8350780" cy="1538287"/>
          </a:xfrm>
        </p:grpSpPr>
        <p:pic>
          <p:nvPicPr>
            <p:cNvPr id="13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7"/>
          <p:cNvSpPr txBox="1">
            <a:spLocks/>
          </p:cNvSpPr>
          <p:nvPr/>
        </p:nvSpPr>
        <p:spPr>
          <a:xfrm>
            <a:off x="533400" y="20574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ILLiad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8.3 Overdue Problem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95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971800"/>
            <a:ext cx="769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</a:t>
            </a:r>
            <a:r>
              <a:rPr lang="en-US" sz="2000" dirty="0" smtClean="0"/>
              <a:t>Opening Checked Out to Customer – arranging by due date</a:t>
            </a:r>
          </a:p>
          <a:p>
            <a:r>
              <a:rPr lang="en-US" sz="2800" dirty="0" smtClean="0"/>
              <a:t>2) </a:t>
            </a:r>
            <a:r>
              <a:rPr lang="en-US" dirty="0" smtClean="0"/>
              <a:t>On IDS Website .</a:t>
            </a:r>
            <a:r>
              <a:rPr lang="en-US" dirty="0" err="1" smtClean="0"/>
              <a:t>irrp</a:t>
            </a:r>
            <a:r>
              <a:rPr lang="en-US" dirty="0" smtClean="0"/>
              <a:t> Scripts (Custom Request Searches) available to 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pinpoint recipients of OD 1,2,3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pinpoint by due date is before  ?/?/????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77724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Ways to Identify Very Overdue Items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9491" r="62292" b="69878"/>
          <a:stretch>
            <a:fillRect/>
          </a:stretch>
        </p:blipFill>
        <p:spPr bwMode="auto">
          <a:xfrm>
            <a:off x="533400" y="4800600"/>
            <a:ext cx="38862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19491" r="62291" b="69878"/>
          <a:stretch>
            <a:fillRect/>
          </a:stretch>
        </p:blipFill>
        <p:spPr bwMode="auto">
          <a:xfrm>
            <a:off x="4628030" y="5715000"/>
            <a:ext cx="38862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"/>
          <p:cNvGrpSpPr/>
          <p:nvPr/>
        </p:nvGrpSpPr>
        <p:grpSpPr>
          <a:xfrm>
            <a:off x="381000" y="381000"/>
            <a:ext cx="4074056" cy="726732"/>
            <a:chOff x="421744" y="187668"/>
            <a:chExt cx="8350780" cy="1538287"/>
          </a:xfrm>
        </p:grpSpPr>
        <p:pic>
          <p:nvPicPr>
            <p:cNvPr id="13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7"/>
          <p:cNvSpPr txBox="1">
            <a:spLocks/>
          </p:cNvSpPr>
          <p:nvPr/>
        </p:nvSpPr>
        <p:spPr>
          <a:xfrm>
            <a:off x="609600" y="1447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ILLiad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8.3 Overdue Problem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30" y="4542059"/>
            <a:ext cx="3657600" cy="866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41148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Custom Request Search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0476" t="6857" r="70489" b="55810"/>
          <a:stretch>
            <a:fillRect/>
          </a:stretch>
        </p:blipFill>
        <p:spPr bwMode="auto">
          <a:xfrm>
            <a:off x="228600" y="1981200"/>
            <a:ext cx="4724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743200" y="2743200"/>
            <a:ext cx="2286000" cy="1066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381000" y="457200"/>
            <a:ext cx="4074056" cy="726732"/>
            <a:chOff x="421744" y="187668"/>
            <a:chExt cx="8350780" cy="1538287"/>
          </a:xfrm>
        </p:grpSpPr>
        <p:pic>
          <p:nvPicPr>
            <p:cNvPr id="10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t="-98" r="33539" b="64704"/>
          <a:stretch>
            <a:fillRect/>
          </a:stretch>
        </p:blipFill>
        <p:spPr bwMode="auto">
          <a:xfrm>
            <a:off x="2971800" y="3962400"/>
            <a:ext cx="5143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105400" y="3733800"/>
            <a:ext cx="3886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&lt;click&gt; Load to locate the .</a:t>
            </a:r>
            <a:r>
              <a:rPr lang="en-US" dirty="0" err="1" smtClean="0"/>
              <a:t>irrp</a:t>
            </a:r>
            <a:r>
              <a:rPr lang="en-US" dirty="0" smtClean="0"/>
              <a:t> file you wish to run.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4191000"/>
            <a:ext cx="533400" cy="7620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0" y="1905000"/>
            <a:ext cx="3276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Open Custom Request 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50802" b="46793"/>
          <a:stretch>
            <a:fillRect/>
          </a:stretch>
        </p:blipFill>
        <p:spPr bwMode="auto">
          <a:xfrm>
            <a:off x="4343400" y="1600200"/>
            <a:ext cx="4214132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04800"/>
            <a:ext cx="5105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By default, searches save in the </a:t>
            </a:r>
            <a:r>
              <a:rPr lang="en-US" dirty="0" err="1" smtClean="0"/>
              <a:t>ILLiad</a:t>
            </a:r>
            <a:r>
              <a:rPr lang="en-US" dirty="0" smtClean="0"/>
              <a:t>\Searches folder inside ‘My Documents.’ Place any new .</a:t>
            </a:r>
            <a:r>
              <a:rPr lang="en-US" dirty="0" err="1" smtClean="0"/>
              <a:t>irrp</a:t>
            </a:r>
            <a:r>
              <a:rPr lang="en-US" dirty="0" smtClean="0"/>
              <a:t> files there and they show up automatically!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14800"/>
            <a:ext cx="3048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 Only want to see 3</a:t>
            </a:r>
            <a:r>
              <a:rPr lang="en-US" baseline="30000" dirty="0" smtClean="0"/>
              <a:t>rd</a:t>
            </a:r>
            <a:r>
              <a:rPr lang="en-US" dirty="0" smtClean="0"/>
              <a:t> OD recipients?</a:t>
            </a:r>
          </a:p>
          <a:p>
            <a:r>
              <a:rPr lang="en-US" dirty="0" smtClean="0"/>
              <a:t>Delete 1 and 2 from search </a:t>
            </a:r>
            <a:endParaRPr lang="en-US" dirty="0"/>
          </a:p>
        </p:txBody>
      </p:sp>
      <p:grpSp>
        <p:nvGrpSpPr>
          <p:cNvPr id="10" name="Group 2"/>
          <p:cNvGrpSpPr/>
          <p:nvPr/>
        </p:nvGrpSpPr>
        <p:grpSpPr>
          <a:xfrm>
            <a:off x="5486400" y="457200"/>
            <a:ext cx="3235856" cy="685800"/>
            <a:chOff x="421744" y="187668"/>
            <a:chExt cx="8350780" cy="1538287"/>
          </a:xfrm>
        </p:grpSpPr>
        <p:pic>
          <p:nvPicPr>
            <p:cNvPr id="11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ounded Rectangle 19"/>
          <p:cNvSpPr/>
          <p:nvPr/>
        </p:nvSpPr>
        <p:spPr>
          <a:xfrm>
            <a:off x="914400" y="1676400"/>
            <a:ext cx="22860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7800" y="2895600"/>
            <a:ext cx="1752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 &lt;Click&gt; Open</a:t>
            </a:r>
            <a:endParaRPr lang="en-US" dirty="0"/>
          </a:p>
        </p:txBody>
      </p:sp>
      <p:cxnSp>
        <p:nvCxnSpPr>
          <p:cNvPr id="26" name="Shape 25"/>
          <p:cNvCxnSpPr/>
          <p:nvPr/>
        </p:nvCxnSpPr>
        <p:spPr>
          <a:xfrm flipV="1">
            <a:off x="2971800" y="3657600"/>
            <a:ext cx="4343400" cy="838200"/>
          </a:xfrm>
          <a:prstGeom prst="bentConnector3">
            <a:avLst>
              <a:gd name="adj1" fmla="val 11634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371600"/>
            <a:ext cx="3581399" cy="262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3048000" y="3429000"/>
            <a:ext cx="990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7200" y="5334000"/>
            <a:ext cx="3048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6. Your results ordered by </a:t>
            </a:r>
          </a:p>
          <a:p>
            <a:r>
              <a:rPr lang="en-US" dirty="0" smtClean="0"/>
              <a:t>    Due Date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048000" y="5791200"/>
            <a:ext cx="2438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505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How are you handling </a:t>
            </a:r>
            <a:r>
              <a:rPr lang="en-US" sz="2800" i="1" dirty="0" smtClean="0"/>
              <a:t>very overdue </a:t>
            </a:r>
            <a:r>
              <a:rPr lang="en-US" sz="2800" dirty="0" smtClean="0"/>
              <a:t>items for both borrowing and lending?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</a:rPr>
              <a:t>Overdues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An Opportunity to Re-examine Workflow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457200" y="381000"/>
            <a:ext cx="4074056" cy="726732"/>
            <a:chOff x="421744" y="187668"/>
            <a:chExt cx="8350780" cy="1538287"/>
          </a:xfrm>
        </p:grpSpPr>
        <p:pic>
          <p:nvPicPr>
            <p:cNvPr id="10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1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WorldCat</a:t>
            </a:r>
            <a:r>
              <a:rPr lang="en-US" sz="4800" dirty="0" smtClean="0"/>
              <a:t> Direct Request</a:t>
            </a:r>
            <a:br>
              <a:rPr lang="en-US" sz="4800" dirty="0" smtClean="0"/>
            </a:b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676400" y="35052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Unmediated borrowing loans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Customizable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Great time saver!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3458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62000" y="35052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Overdue Video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62000" y="3505200"/>
            <a:ext cx="769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Tutorial from Atlas:</a:t>
            </a:r>
          </a:p>
          <a:p>
            <a:endParaRPr lang="en-US" sz="2800" dirty="0" smtClean="0"/>
          </a:p>
          <a:p>
            <a:r>
              <a:rPr lang="en-US" dirty="0" smtClean="0">
                <a:hlinkClick r:id="rId5"/>
              </a:rPr>
              <a:t>http://www.atlas-sys.com/training/tutorials/borrowing/overdue83/player.html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Additional Information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Overdues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62000" y="35052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Roundtables!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123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Wrap Up!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123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27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Survey in under 4 minutes!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>
                <a:hlinkClick r:id="rId3"/>
              </a:rPr>
              <a:t>http://</a:t>
            </a:r>
            <a:r>
              <a:rPr lang="en-US" sz="3600" b="1" dirty="0" smtClean="0">
                <a:hlinkClick r:id="rId3"/>
              </a:rPr>
              <a:t>tinyurl.com/b3pvzwj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314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92" y="1752600"/>
            <a:ext cx="9144000" cy="2765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IDS Annual Conference 2013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Combined Regional User Groups Meeting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July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, 2013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Syracuse, NY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 you have a topic you would like to present at the Combined User Group Meeting?</a:t>
            </a:r>
          </a:p>
          <a:p>
            <a:pPr algn="ctr"/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Please contact Micquel Little @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585-385-7340, 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mlittle@sjfc.edu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6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2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362200"/>
            <a:ext cx="5181600" cy="2057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Custom Queues</a:t>
            </a:r>
            <a:endParaRPr lang="en-US" sz="5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16234" r="81239" b="60316"/>
          <a:stretch>
            <a:fillRect/>
          </a:stretch>
        </p:blipFill>
        <p:spPr bwMode="auto">
          <a:xfrm>
            <a:off x="381000" y="3962400"/>
            <a:ext cx="24618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9812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in the Customization Manager under </a:t>
            </a:r>
            <a:r>
              <a:rPr lang="en-US" dirty="0" err="1" smtClean="0"/>
              <a:t>System|CustomQueues|CustomQueues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you to route requests out of routine queues for separate  or special processing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4791" t="22548" r="46398" b="69519"/>
          <a:stretch>
            <a:fillRect/>
          </a:stretch>
        </p:blipFill>
        <p:spPr bwMode="auto">
          <a:xfrm>
            <a:off x="4953000" y="2057400"/>
            <a:ext cx="3352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24791" t="41059" r="45743" b="51890"/>
          <a:stretch>
            <a:fillRect/>
          </a:stretch>
        </p:blipFill>
        <p:spPr bwMode="auto">
          <a:xfrm>
            <a:off x="4648200" y="2971800"/>
            <a:ext cx="34290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l="24791" t="56924" r="45743" b="37788"/>
          <a:stretch>
            <a:fillRect/>
          </a:stretch>
        </p:blipFill>
        <p:spPr bwMode="auto">
          <a:xfrm>
            <a:off x="3581400" y="3733800"/>
            <a:ext cx="34290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340" t="43292" r="77219" b="52410"/>
          <a:stretch>
            <a:fillRect/>
          </a:stretch>
        </p:blipFill>
        <p:spPr bwMode="auto">
          <a:xfrm>
            <a:off x="3429000" y="5334000"/>
            <a:ext cx="3581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24200" y="4876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with the Barometer Exclusions Table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58467" t="20903" r="25134" b="48693"/>
          <a:stretch>
            <a:fillRect/>
          </a:stretch>
        </p:blipFill>
        <p:spPr bwMode="auto">
          <a:xfrm>
            <a:off x="7239000" y="3962400"/>
            <a:ext cx="1752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219200" y="3048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be used in conjunction with….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161" y="1824318"/>
            <a:ext cx="50292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Custom </a:t>
            </a:r>
            <a:br>
              <a:rPr lang="en-US" sz="4800" dirty="0" smtClean="0"/>
            </a:br>
            <a:r>
              <a:rPr lang="en-US" sz="4800" dirty="0" smtClean="0"/>
              <a:t>Emails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1744" y="187668"/>
            <a:ext cx="8350780" cy="1538287"/>
            <a:chOff x="421744" y="187668"/>
            <a:chExt cx="8350780" cy="1538287"/>
          </a:xfrm>
        </p:grpSpPr>
        <p:pic>
          <p:nvPicPr>
            <p:cNvPr id="4" name="Picture 11291" descr="Description: C:\Users\jonesw\Desktop\My Stuff\Posters\ILLiad Poster 2012\IDS logo_300dp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4" y="187668"/>
              <a:ext cx="5312044" cy="141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jonesw\Dropbox\IDS Project\Regional User Groups\Regional User Groups Map im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9" y="197192"/>
              <a:ext cx="3057525" cy="1528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" y="1580020"/>
            <a:ext cx="5881220" cy="47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5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ibrary Partner Update  Virtual Tour of UB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ocal Holdings Deflection  Remember when we talked about local holding deflections during last meeting’s statistics&quot;/&gt;&lt;property id=&quot;20307&quot; value=&quot;257&quot;/&gt;&lt;/object&gt;&lt;object type=&quot;3&quot; unique_id=&quot;10005&quot;&gt;&lt;property id=&quot;20148&quot; value=&quot;5&quot;/&gt;&lt;property id=&quot;20300&quot; value=&quot;Slide 3 - &amp;quot;ILLiad and ILL Basics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WorldCat Direct Request &amp;quot;&quot;/&gt;&lt;property id=&quot;20307&quot; value=&quot;333&quot;/&gt;&lt;/object&gt;&lt;object type=&quot;3&quot; unique_id=&quot;10008&quot;&gt;&lt;property id=&quot;20148&quot; value=&quot;5&quot;/&gt;&lt;property id=&quot;20300&quot; value=&quot;Slide 6 - &amp;quot;Custom Queues&amp;quot;&quot;/&gt;&lt;property id=&quot;20307&quot; value=&quot;332&quot;/&gt;&lt;/object&gt;&lt;object type=&quot;3&quot; unique_id=&quot;10009&quot;&gt;&lt;property id=&quot;20148&quot; value=&quot;5&quot;/&gt;&lt;property id=&quot;20300&quot; value=&quot;Slide 9 - &amp;quot;Custom  Emails&amp;quot;&quot;/&gt;&lt;property id=&quot;20307&quot; value=&quot;330&quot;/&gt;&lt;/object&gt;&lt;object type=&quot;3&quot; unique_id=&quot;10010&quot;&gt;&lt;property id=&quot;20148&quot; value=&quot;5&quot;/&gt;&lt;property id=&quot;20300&quot; value=&quot;Slide 10 - &amp;quot;Odyssey&amp;quot;&quot;/&gt;&lt;property id=&quot;20307&quot; value=&quot;329&quot;/&gt;&lt;/object&gt;&lt;object type=&quot;3&quot; unique_id=&quot;10012&quot;&gt;&lt;property id=&quot;20148&quot; value=&quot;5&quot;/&gt;&lt;property id=&quot;20300&quot; value=&quot;Slide 12 - &amp;quot;Policies Directory  Video&amp;quot;&quot;/&gt;&lt;property id=&quot;20307&quot; value=&quot;260&quot;/&gt;&lt;/object&gt;&lt;object type=&quot;3&quot; unique_id=&quot;10013&quot;&gt;&lt;property id=&quot;20148&quot; value=&quot;5&quot;/&gt;&lt;property id=&quot;20300&quot; value=&quot;Slide 13 - &amp;quot;Signing in&amp;quot;&quot;/&gt;&lt;property id=&quot;20307&quot; value=&quot;302&quot;/&gt;&lt;/object&gt;&lt;object type=&quot;3&quot; unique_id=&quot;10014&quot;&gt;&lt;property id=&quot;20148&quot; value=&quot;5&quot;/&gt;&lt;property id=&quot;20300&quot; value=&quot;Slide 14 - &amp;quot;Free lenders&amp;quot;&quot;/&gt;&lt;property id=&quot;20307&quot; value=&quot;303&quot;/&gt;&lt;/object&gt;&lt;object type=&quot;3&quot; unique_id=&quot;10015&quot;&gt;&lt;property id=&quot;20148&quot; value=&quot;5&quot;/&gt;&lt;property id=&quot;20300&quot; value=&quot;Slide 15 - &amp;quot;Free lenders in New York State&amp;quot;&quot;/&gt;&lt;property id=&quot;20307&quot; value=&quot;304&quot;/&gt;&lt;/object&gt;&lt;object type=&quot;3&quot; unique_id=&quot;10016&quot;&gt;&lt;property id=&quot;20148&quot; value=&quot;5&quot;/&gt;&lt;property id=&quot;20300&quot; value=&quot;Slide 16 - &amp;quot;LVIS media&amp;quot;&quot;/&gt;&lt;property id=&quot;20307&quot; value=&quot;305&quot;/&gt;&lt;/object&gt;&lt;object type=&quot;3&quot; unique_id=&quot;10017&quot;&gt;&lt;property id=&quot;20148&quot; value=&quot;5&quot;/&gt;&lt;property id=&quot;20300&quot; value=&quot;Slide 17 - &amp;quot;LVIS Odyssey&amp;quot;&quot;/&gt;&lt;property id=&quot;20307&quot; value=&quot;306&quot;/&gt;&lt;/object&gt;&lt;object type=&quot;3&quot; unique_id=&quot;10018&quot;&gt;&lt;property id=&quot;20148&quot; value=&quot;5&quot;/&gt;&lt;property id=&quot;20300&quot; value=&quot;Slide 18 - &amp;quot;Custom Holdings&amp;quot;&quot;/&gt;&lt;property id=&quot;20307&quot; value=&quot;331&quot;/&gt;&lt;/object&gt;&lt;object type=&quot;3&quot; unique_id=&quot;10019&quot;&gt;&lt;property id=&quot;20148&quot; value=&quot;5&quot;/&gt;&lt;property id=&quot;20300&quot; value=&quot;Slide 22 - &amp;quot;Lunch!&amp;quot;&quot;/&gt;&lt;property id=&quot;20307&quot; value=&quot;277&quot;/&gt;&lt;/object&gt;&lt;object type=&quot;3&quot; unique_id=&quot;10020&quot;&gt;&lt;property id=&quot;20148&quot; value=&quot;5&quot;/&gt;&lt;property id=&quot;20300&quot; value=&quot;Slide 23 - &amp;quot;Tips and Tricks: the Basics&amp;quot;&quot;/&gt;&lt;property id=&quot;20307&quot; value=&quot;263&quot;/&gt;&lt;/object&gt;&lt;object type=&quot;3&quot; unique_id=&quot;10021&quot;&gt;&lt;property id=&quot;20148&quot; value=&quot;5&quot;/&gt;&lt;property id=&quot;20300&quot; value=&quot;Slide 24&quot;/&gt;&lt;property id=&quot;20307&quot; value=&quot;283&quot;/&gt;&lt;/object&gt;&lt;object type=&quot;3&quot; unique_id=&quot;10022&quot;&gt;&lt;property id=&quot;20148&quot; value=&quot;5&quot;/&gt;&lt;property id=&quot;20300&quot; value=&quot;Slide 25 - &amp;quot;Let’s See!&amp;quot;&quot;/&gt;&lt;property id=&quot;20307&quot; value=&quot;284&quot;/&gt;&lt;/object&gt;&lt;object type=&quot;3&quot; unique_id=&quot;10023&quot;&gt;&lt;property id=&quot;20148&quot; value=&quot;5&quot;/&gt;&lt;property id=&quot;20300&quot; value=&quot;Slide 26&quot;/&gt;&lt;property id=&quot;20307&quot; value=&quot;285&quot;/&gt;&lt;/object&gt;&lt;object type=&quot;3&quot; unique_id=&quot;10024&quot;&gt;&lt;property id=&quot;20148&quot; value=&quot;5&quot;/&gt;&lt;property id=&quot;20300&quot; value=&quot;Slide 27 - &amp;quot;Let’s Watch!&amp;quot;&quot;/&gt;&lt;property id=&quot;20307&quot; value=&quot;289&quot;/&gt;&lt;/object&gt;&lt;object type=&quot;3&quot; unique_id=&quot;10025&quot;&gt;&lt;property id=&quot;20148&quot; value=&quot;5&quot;/&gt;&lt;property id=&quot;20300&quot; value=&quot;Slide 28 - &amp;quot;Simple and Convenient&amp;quot;&quot;/&gt;&lt;property id=&quot;20307&quot; value=&quot;287&quot;/&gt;&lt;/object&gt;&lt;object type=&quot;3&quot; unique_id=&quot;10026&quot;&gt;&lt;property id=&quot;20148&quot; value=&quot;5&quot;/&gt;&lt;property id=&quot;20300&quot; value=&quot;Slide 29 - &amp;quot;What?! Show that Again!&amp;quot;&quot;/&gt;&lt;property id=&quot;20307&quot; value=&quot;290&quot;/&gt;&lt;/object&gt;&lt;object type=&quot;3&quot; unique_id=&quot;10027&quot;&gt;&lt;property id=&quot;20148&quot; value=&quot;5&quot;/&gt;&lt;property id=&quot;20300&quot; value=&quot;Slide 30 - &amp;quot;Copyright:  What is it? Where is it? Why is this important? &amp;quot;&quot;/&gt;&lt;property id=&quot;20307&quot; value=&quot;318&quot;/&gt;&lt;/object&gt;&lt;object type=&quot;3&quot; unique_id=&quot;10028&quot;&gt;&lt;property id=&quot;20148&quot; value=&quot;5&quot;/&gt;&lt;property id=&quot;20300&quot; value=&quot;Slide 31 - &amp;quot;Copyright: What is it?  The CONTU guidelines The “Rule of 5” Permission Practice&amp;quot;&quot;/&gt;&lt;property id=&quot;20307&quot; value=&quot;319&quot;/&gt;&lt;/object&gt;&lt;object type=&quot;3&quot; unique_id=&quot;10029&quot;&gt;&lt;property id=&quot;20148&quot; value=&quot;5&quot;/&gt;&lt;property id=&quot;20300&quot; value=&quot;Slide 32 - &amp;quot;Copyright: Where is it?  Copyright Clearance queue The must have routing rule!&amp;quot;&quot;/&gt;&lt;property id=&quot;20307&quot; value=&quot;320&quot;/&gt;&lt;/object&gt;&lt;object type=&quot;3&quot; unique_id=&quot;10030&quot;&gt;&lt;property id=&quot;20148&quot; value=&quot;5&quot;/&gt;&lt;property id=&quot;20300&quot; value=&quot;Slide 33 - &amp;quot;Copyright: Why is this important?  Copyright Report Tracking Options for Access&amp;quot;&quot;/&gt;&lt;property id=&quot;20307&quot; value=&quot;321&quot;/&gt;&lt;/object&gt;&lt;object type=&quot;3&quot; unique_id=&quot;10031&quot;&gt;&lt;property id=&quot;20148&quot; value=&quot;5&quot;/&gt;&lt;property id=&quot;20300&quot; value=&quot;Slide 34 - &amp;quot;Copyright: No budget?&amp;quot;&quot;/&gt;&lt;property id=&quot;20307&quot; value=&quot;334&quot;/&gt;&lt;/object&gt;&lt;object type=&quot;3&quot; unique_id=&quot;10032&quot;&gt;&lt;property id=&quot;20148&quot; value=&quot;5&quot;/&gt;&lt;property id=&quot;20300&quot; value=&quot;Slide 35 - &amp;quot;CCC Get It Now (GIN)&amp;quot;&quot;/&gt;&lt;property id=&quot;20307&quot; value=&quot;322&quot;/&gt;&lt;/object&gt;&lt;object type=&quot;3&quot; unique_id=&quot;10033&quot;&gt;&lt;property id=&quot;20148&quot; value=&quot;5&quot;/&gt;&lt;property id=&quot;20300&quot; value=&quot;Slide 36 - &amp;quot;Get It Now option&amp;quot;&quot;/&gt;&lt;property id=&quot;20307&quot; value=&quot;323&quot;/&gt;&lt;/object&gt;&lt;object type=&quot;3&quot; unique_id=&quot;10034&quot;&gt;&lt;property id=&quot;20148&quot; value=&quot;5&quot;/&gt;&lt;property id=&quot;20300&quot; value=&quot;Slide 37 - &amp;quot;Cost Difference?&amp;quot;&quot;/&gt;&lt;property id=&quot;20307&quot; value=&quot;324&quot;/&gt;&lt;/object&gt;&lt;object type=&quot;3&quot; unique_id=&quot;10035&quot;&gt;&lt;property id=&quot;20148&quot; value=&quot;5&quot;/&gt;&lt;property id=&quot;20300&quot; value=&quot;Slide 38&quot;/&gt;&lt;property id=&quot;20307&quot; value=&quot;325&quot;/&gt;&lt;/object&gt;&lt;object type=&quot;3&quot; unique_id=&quot;10036&quot;&gt;&lt;property id=&quot;20148&quot; value=&quot;5&quot;/&gt;&lt;property id=&quot;20300&quot; value=&quot;Slide 39&quot;/&gt;&lt;property id=&quot;20307&quot; value=&quot;326&quot;/&gt;&lt;/object&gt;&lt;object type=&quot;3&quot; unique_id=&quot;10037&quot;&gt;&lt;property id=&quot;20148&quot; value=&quot;5&quot;/&gt;&lt;property id=&quot;20300&quot; value=&quot;Slide 40 - &amp;quot;Direct purchase from publishers&amp;quot;&quot;/&gt;&lt;property id=&quot;20307&quot; value=&quot;327&quot;/&gt;&lt;/object&gt;&lt;object type=&quot;3&quot; unique_id=&quot;10038&quot;&gt;&lt;property id=&quot;20148&quot; value=&quot;5&quot;/&gt;&lt;property id=&quot;20300&quot; value=&quot;Slide 41 - &amp;quot;Overdues &amp;amp; Renewals  Challenges in 8.3&amp;quot;&quot;/&gt;&lt;property id=&quot;20307&quot; value=&quot;335&quot;/&gt;&lt;/object&gt;&lt;object type=&quot;3&quot; unique_id=&quot;10039&quot;&gt;&lt;property id=&quot;20148&quot; value=&quot;5&quot;/&gt;&lt;property id=&quot;20300&quot; value=&quot;Slide 42 - &amp;quot;Overdue - pluses&amp;quot;&quot;/&gt;&lt;property id=&quot;20307&quot; value=&quot;336&quot;/&gt;&lt;/object&gt;&lt;object type=&quot;3&quot; unique_id=&quot;10040&quot;&gt;&lt;property id=&quot;20148&quot; value=&quot;5&quot;/&gt;&lt;property id=&quot;20300&quot; value=&quot;Slide 43&quot;/&gt;&lt;property id=&quot;20307&quot; value=&quot;337&quot;/&gt;&lt;/object&gt;&lt;object type=&quot;3&quot; unique_id=&quot;10041&quot;&gt;&lt;property id=&quot;20148&quot; value=&quot;5&quot;/&gt;&lt;property id=&quot;20300&quot; value=&quot;Slide 44 - &amp;quot;The Renewal Problem in 8.3&amp;quot;&quot;/&gt;&lt;property id=&quot;20307&quot; value=&quot;338&quot;/&gt;&lt;/object&gt;&lt;object type=&quot;3&quot; unique_id=&quot;10044&quot;&gt;&lt;property id=&quot;20148&quot; value=&quot;5&quot;/&gt;&lt;property id=&quot;20300&quot; value=&quot;Slide 49 - &amp;quot;Overdues  An Opportunity to Re-examine Workflow&amp;quot;&quot;/&gt;&lt;property id=&quot;20307&quot; value=&quot;341&quot;/&gt;&lt;/object&gt;&lt;object type=&quot;3&quot; unique_id=&quot;10046&quot;&gt;&lt;property id=&quot;20148&quot; value=&quot;5&quot;/&gt;&lt;property id=&quot;20300&quot; value=&quot;Slide 45 - &amp;quot;Two major challenges &amp;quot;&quot;/&gt;&lt;property id=&quot;20307&quot; value=&quot;343&quot;/&gt;&lt;/object&gt;&lt;object type=&quot;3&quot; unique_id=&quot;10047&quot;&gt;&lt;property id=&quot;20148&quot; value=&quot;5&quot;/&gt;&lt;property id=&quot;20300&quot; value=&quot;Slide 47 - &amp;quot;Custom Request Search&amp;quot;&quot;/&gt;&lt;property id=&quot;20307&quot; value=&quot;344&quot;/&gt;&lt;/object&gt;&lt;object type=&quot;3&quot; unique_id=&quot;10048&quot;&gt;&lt;property id=&quot;20148&quot; value=&quot;5&quot;/&gt;&lt;property id=&quot;20300&quot; value=&quot;Slide 48&quot;/&gt;&lt;property id=&quot;20307&quot; value=&quot;345&quot;/&gt;&lt;/object&gt;&lt;object type=&quot;3&quot; unique_id=&quot;10055&quot;&gt;&lt;property id=&quot;20148&quot; value=&quot;5&quot;/&gt;&lt;property id=&quot;20300&quot; value=&quot;Slide 50 - &amp;quot; &amp;quot;&quot;/&gt;&lt;property id=&quot;20307&quot; value=&quot;352&quot;/&gt;&lt;/object&gt;&lt;object type=&quot;3&quot; unique_id=&quot;10056&quot;&gt;&lt;property id=&quot;20148&quot; value=&quot;5&quot;/&gt;&lt;property id=&quot;20300&quot; value=&quot;Slide 52 - &amp;quot;Questions?&amp;quot;&quot;/&gt;&lt;property id=&quot;20307&quot; value=&quot;353&quot;/&gt;&lt;/object&gt;&lt;object type=&quot;3&quot; unique_id=&quot;10057&quot;&gt;&lt;property id=&quot;20148&quot; value=&quot;5&quot;/&gt;&lt;property id=&quot;20300&quot; value=&quot;Slide 53 - &amp;quot;Roundtables!&amp;quot;&quot;/&gt;&lt;property id=&quot;20307&quot; value=&quot;268&quot;/&gt;&lt;/object&gt;&lt;object type=&quot;3&quot; unique_id=&quot;10058&quot;&gt;&lt;property id=&quot;20148&quot; value=&quot;5&quot;/&gt;&lt;property id=&quot;20300&quot; value=&quot;Slide 54 - &amp;quot;Wrap Up!&amp;quot;&quot;/&gt;&lt;property id=&quot;20307&quot; value=&quot;269&quot;/&gt;&lt;/object&gt;&lt;object type=&quot;3&quot; unique_id=&quot;10059&quot;&gt;&lt;property id=&quot;20148&quot; value=&quot;5&quot;/&gt;&lt;property id=&quot;20300&quot; value=&quot;Slide 55 - &amp;quot;Survey in under 4 minutes!  http://tinyurl.com/b3pvzwj &amp;quot;&quot;/&gt;&lt;property id=&quot;20307&quot; value=&quot;270&quot;/&gt;&lt;/object&gt;&lt;object type=&quot;3&quot; unique_id=&quot;10060&quot;&gt;&lt;property id=&quot;20148&quot; value=&quot;5&quot;/&gt;&lt;property id=&quot;20300&quot; value=&quot;Slide 56 - &amp;quot;IDS Annual Conference 2013 Combined Regional User Groups Meeting  July 31st , 2013  Syracuse, NY &amp;quot;&quot;/&gt;&lt;property id=&quot;20307&quot; value=&quot;272&quot;/&gt;&lt;/object&gt;&lt;object type=&quot;3&quot; unique_id=&quot;10243&quot;&gt;&lt;property id=&quot;20148&quot; value=&quot;5&quot;/&gt;&lt;property id=&quot;20300&quot; value=&quot;Slide 4&quot;/&gt;&lt;property id=&quot;20307&quot; value=&quot;355&quot;/&gt;&lt;/object&gt;&lt;object type=&quot;3&quot; unique_id=&quot;10244&quot;&gt;&lt;property id=&quot;20148&quot; value=&quot;5&quot;/&gt;&lt;property id=&quot;20300&quot; value=&quot;Slide 11 - &amp;quot;Article Direct Request &amp;amp; Odyssey Trusted Sender&amp;quot;&quot;/&gt;&lt;property id=&quot;20307&quot; value=&quot;356&quot;/&gt;&lt;/object&gt;&lt;object type=&quot;3&quot; unique_id=&quot;10427&quot;&gt;&lt;property id=&quot;20148&quot; value=&quot;5&quot;/&gt;&lt;property id=&quot;20300&quot; value=&quot;Slide 51 - &amp;quot;Additional Information  on Overdues  &amp;quot;&quot;/&gt;&lt;property id=&quot;20307&quot; value=&quot;357&quot;/&gt;&lt;/object&gt;&lt;object type=&quot;3&quot; unique_id=&quot;10636&quot;&gt;&lt;property id=&quot;20148&quot; value=&quot;5&quot;/&gt;&lt;property id=&quot;20300&quot; value=&quot;Slide 46 - &amp;quot;Ways to Identify Very Overdue Items  &amp;quot;&quot;/&gt;&lt;property id=&quot;20307&quot; value=&quot;358&quot;/&gt;&lt;/object&gt;&lt;object type=&quot;3&quot; unique_id=&quot;10931&quot;&gt;&lt;property id=&quot;20148&quot; value=&quot;5&quot;/&gt;&lt;property id=&quot;20300&quot; value=&quot;Slide 7&quot;/&gt;&lt;property id=&quot;20307&quot; value=&quot;359&quot;/&gt;&lt;/object&gt;&lt;object type=&quot;3&quot; unique_id=&quot;10932&quot;&gt;&lt;property id=&quot;20148&quot; value=&quot;5&quot;/&gt;&lt;property id=&quot;20300&quot; value=&quot;Slide 8&quot;/&gt;&lt;property id=&quot;20307&quot; value=&quot;360&quot;/&gt;&lt;/object&gt;&lt;object type=&quot;3&quot; unique_id=&quot;11300&quot;&gt;&lt;property id=&quot;20148&quot; value=&quot;5&quot;/&gt;&lt;property id=&quot;20300&quot; value=&quot;Slide 19 - &amp;quot;Custom Holdings&amp;quot;&quot;/&gt;&lt;property id=&quot;20307&quot; value=&quot;361&quot;/&gt;&lt;/object&gt;&lt;object type=&quot;3&quot; unique_id=&quot;11707&quot;&gt;&lt;property id=&quot;20148&quot; value=&quot;5&quot;/&gt;&lt;property id=&quot;20300&quot; value=&quot;Slide 20 - &amp;quot;Custom Holdings&amp;quot;&quot;/&gt;&lt;property id=&quot;20307&quot; value=&quot;362&quot;/&gt;&lt;/object&gt;&lt;object type=&quot;3&quot; unique_id=&quot;11708&quot;&gt;&lt;property id=&quot;20148&quot; value=&quot;5&quot;/&gt;&lt;property id=&quot;20300&quot; value=&quot;Slide 21 - &amp;quot;Custom Holdings&amp;quot;&quot;/&gt;&lt;property id=&quot;20307&quot; value=&quot;364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1135</Words>
  <Application>Microsoft Office PowerPoint</Application>
  <PresentationFormat>On-screen Show (4:3)</PresentationFormat>
  <Paragraphs>233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Library Partner Update  Virtual Tour of UB</vt:lpstr>
      <vt:lpstr>Local Holdings Deflection  Remember when we talked about local holding deflections during last meeting’s statistics presentation? Here is a quick tutorial!</vt:lpstr>
      <vt:lpstr>ILLiad and ILL Basics</vt:lpstr>
      <vt:lpstr>PowerPoint Presentation</vt:lpstr>
      <vt:lpstr>WorldCat Direct Request </vt:lpstr>
      <vt:lpstr>Custom Queues</vt:lpstr>
      <vt:lpstr>PowerPoint Presentation</vt:lpstr>
      <vt:lpstr>PowerPoint Presentation</vt:lpstr>
      <vt:lpstr>Custom  Emails</vt:lpstr>
      <vt:lpstr>Odyssey</vt:lpstr>
      <vt:lpstr>Article Direct Request &amp; Odyssey Trusted Sender</vt:lpstr>
      <vt:lpstr>Policies Directory  Video</vt:lpstr>
      <vt:lpstr>Signing in</vt:lpstr>
      <vt:lpstr>Free lenders</vt:lpstr>
      <vt:lpstr>Free lenders in New York State</vt:lpstr>
      <vt:lpstr>LVIS media</vt:lpstr>
      <vt:lpstr>LVIS Odyssey</vt:lpstr>
      <vt:lpstr>Custom Holdings</vt:lpstr>
      <vt:lpstr>Custom Holdings</vt:lpstr>
      <vt:lpstr>Custom Holdings</vt:lpstr>
      <vt:lpstr>Custom Holdings</vt:lpstr>
      <vt:lpstr>Lunch!</vt:lpstr>
      <vt:lpstr>Tips and Tricks: the Basics</vt:lpstr>
      <vt:lpstr>PowerPoint Presentation</vt:lpstr>
      <vt:lpstr>Let’s See!</vt:lpstr>
      <vt:lpstr>PowerPoint Presentation</vt:lpstr>
      <vt:lpstr>Let’s Watch!</vt:lpstr>
      <vt:lpstr>Simple and Convenient</vt:lpstr>
      <vt:lpstr>What?! Show that Again!</vt:lpstr>
      <vt:lpstr>Copyright:  What is it? Where is it? Why is this important? </vt:lpstr>
      <vt:lpstr>Copyright: What is it?  The CONTU guidelines The “Rule of 5” Permission Practice</vt:lpstr>
      <vt:lpstr>Copyright: Where is it?  Copyright Clearance queue The must have routing rule!</vt:lpstr>
      <vt:lpstr>Copyright: Why is this important?  Copyright Report Tracking Options for Access</vt:lpstr>
      <vt:lpstr>Copyright: No budget?</vt:lpstr>
      <vt:lpstr>CCC Get It Now (GIN)</vt:lpstr>
      <vt:lpstr>Get It Now option</vt:lpstr>
      <vt:lpstr>Cost Difference?</vt:lpstr>
      <vt:lpstr>PowerPoint Presentation</vt:lpstr>
      <vt:lpstr>PowerPoint Presentation</vt:lpstr>
      <vt:lpstr>Direct purchase from publishers</vt:lpstr>
      <vt:lpstr>Overdues &amp; Renewals  Challenges in 8.3</vt:lpstr>
      <vt:lpstr>Overdue - pluses</vt:lpstr>
      <vt:lpstr>PowerPoint Presentation</vt:lpstr>
      <vt:lpstr>The Renewal Problem in 8.3</vt:lpstr>
      <vt:lpstr>Two major challenges </vt:lpstr>
      <vt:lpstr>Ways to Identify Very Overdue Items  </vt:lpstr>
      <vt:lpstr>Custom Request Search</vt:lpstr>
      <vt:lpstr>PowerPoint Presentation</vt:lpstr>
      <vt:lpstr>Overdues  An Opportunity to Re-examine Workflow</vt:lpstr>
      <vt:lpstr> </vt:lpstr>
      <vt:lpstr>Additional Information  on Overdues  </vt:lpstr>
      <vt:lpstr>Questions?</vt:lpstr>
      <vt:lpstr>Roundtables!</vt:lpstr>
      <vt:lpstr>Wrap Up!</vt:lpstr>
      <vt:lpstr>Survey in under 4 minutes!  http://tinyurl.com/b3pvzwj </vt:lpstr>
      <vt:lpstr>IDS Annual Conference 2013 Combined Regional User Groups Meeting  July 31st , 2013  Syracuse, NY </vt:lpstr>
    </vt:vector>
  </TitlesOfParts>
  <Company>St. John Fisher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Wrap Up</dc:title>
  <dc:creator>Little, Micquel</dc:creator>
  <cp:lastModifiedBy>William Jones III</cp:lastModifiedBy>
  <cp:revision>66</cp:revision>
  <cp:lastPrinted>2013-02-18T14:59:08Z</cp:lastPrinted>
  <dcterms:created xsi:type="dcterms:W3CDTF">2012-10-10T12:01:56Z</dcterms:created>
  <dcterms:modified xsi:type="dcterms:W3CDTF">2013-02-20T16:37:22Z</dcterms:modified>
</cp:coreProperties>
</file>